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10" r:id="rId3"/>
    <p:sldId id="300" r:id="rId4"/>
    <p:sldId id="301" r:id="rId5"/>
    <p:sldId id="302" r:id="rId6"/>
    <p:sldId id="303" r:id="rId7"/>
    <p:sldId id="304" r:id="rId8"/>
    <p:sldId id="305" r:id="rId9"/>
    <p:sldId id="321" r:id="rId10"/>
    <p:sldId id="306" r:id="rId11"/>
    <p:sldId id="318" r:id="rId12"/>
    <p:sldId id="319" r:id="rId13"/>
    <p:sldId id="320" r:id="rId14"/>
    <p:sldId id="307" r:id="rId15"/>
    <p:sldId id="311" r:id="rId16"/>
    <p:sldId id="308" r:id="rId17"/>
    <p:sldId id="317" r:id="rId18"/>
    <p:sldId id="316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3483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«Контроль за организацией и выполнением самостоятельной работы в соответствии с требованием ФГОС»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Методист Е.Б.Шаламова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700808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Объем времени, отведенный на внеаудиторную самостоятельную работу, находит свое отражение: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 рабочем учебном плане – в целом по циклам основной профессиональной образовательной программы, отдельно по каждому из учебных циклов, по каждой дисциплине, междисциплинарному курсу и профессиональному модулю;</a:t>
            </a:r>
          </a:p>
          <a:p>
            <a:pPr lvl="0"/>
            <a:r>
              <a:rPr lang="ru-RU" dirty="0" smtClean="0"/>
              <a:t>в рабочих программах учебных дисциплин и профессиональных модулей с ориентировочным  распределением по разделам и темам.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4000" y="-4663132"/>
            <a:ext cx="2286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a typeface="+mj-ea"/>
                <a:cs typeface="+mj-cs"/>
              </a:rPr>
              <a:t>Объем времени, отведенный на </a:t>
            </a:r>
            <a:r>
              <a:rPr lang="ru-RU" sz="3800" b="1" cap="all" dirty="0" err="1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a typeface="+mj-ea"/>
                <a:cs typeface="+mj-cs"/>
              </a:rPr>
              <a:t>внеаудиторну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499350" cy="56356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2400" i="0" smtClean="0"/>
              <a:t>Примерные нормы времени для реализации с/р</a:t>
            </a:r>
          </a:p>
        </p:txBody>
      </p:sp>
      <p:graphicFrame>
        <p:nvGraphicFramePr>
          <p:cNvPr id="225283" name="Group 3"/>
          <p:cNvGraphicFramePr>
            <a:graphicFrameLocks noGrp="1"/>
          </p:cNvGraphicFramePr>
          <p:nvPr>
            <p:ph sz="half" idx="1"/>
          </p:nvPr>
        </p:nvGraphicFramePr>
        <p:xfrm>
          <a:off x="179388" y="1341438"/>
          <a:ext cx="8462962" cy="5242560"/>
        </p:xfrm>
        <a:graphic>
          <a:graphicData uri="http://schemas.openxmlformats.org/drawingml/2006/table">
            <a:tbl>
              <a:tblPr/>
              <a:tblGrid>
                <a:gridCol w="6337300"/>
                <a:gridCol w="2125662"/>
              </a:tblGrid>
              <a:tr h="307975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конспектом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лекции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 ч. на 1 лекцию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к практическому занятию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1 - 1,5ч.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к семинарскому занятию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2-4 ч.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Доработка конспекта лекции с применением учебника, методической литературы, дополнительной литературы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2-4 ч.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40" name="Picture 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23826" y="3541312"/>
            <a:ext cx="630022" cy="643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562725" cy="792163"/>
          </a:xfrm>
        </p:spPr>
        <p:txBody>
          <a:bodyPr/>
          <a:lstStyle/>
          <a:p>
            <a:pPr eaLnBrk="1" hangingPunct="1"/>
            <a:r>
              <a:rPr lang="ru-RU" sz="2400" i="0" smtClean="0"/>
              <a:t>Примерные нормы времени для реализации с/р</a:t>
            </a:r>
          </a:p>
        </p:txBody>
      </p:sp>
      <p:graphicFrame>
        <p:nvGraphicFramePr>
          <p:cNvPr id="226307" name="Group 3"/>
          <p:cNvGraphicFramePr>
            <a:graphicFrameLocks noGrp="1"/>
          </p:cNvGraphicFramePr>
          <p:nvPr>
            <p:ph sz="half" idx="1"/>
          </p:nvPr>
        </p:nvGraphicFramePr>
        <p:xfrm>
          <a:off x="179388" y="1600200"/>
          <a:ext cx="8569325" cy="4846320"/>
        </p:xfrm>
        <a:graphic>
          <a:graphicData uri="http://schemas.openxmlformats.org/drawingml/2006/table">
            <a:tbl>
              <a:tblPr/>
              <a:tblGrid>
                <a:gridCol w="6835775"/>
                <a:gridCol w="1733550"/>
              </a:tblGrid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Подбор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изучение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конспектирование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рекомендованной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литературы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3 - 4 ч. на 1 лекцию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Самостоятельное изучение отдельных тем, параграфов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3-6 ч.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по сложным, непонятным вопросам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 ч. на 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1л.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к зачету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8ч.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к экзамену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67" name="Picture 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88225" y="0"/>
            <a:ext cx="1733550" cy="17732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959475" cy="792163"/>
          </a:xfrm>
        </p:spPr>
        <p:txBody>
          <a:bodyPr/>
          <a:lstStyle/>
          <a:p>
            <a:pPr eaLnBrk="1" hangingPunct="1"/>
            <a:r>
              <a:rPr lang="ru-RU" sz="2400" smtClean="0"/>
              <a:t>Примерные нормы времени для реализации с/р</a:t>
            </a:r>
          </a:p>
        </p:txBody>
      </p:sp>
      <p:graphicFrame>
        <p:nvGraphicFramePr>
          <p:cNvPr id="227331" name="Group 3"/>
          <p:cNvGraphicFramePr>
            <a:graphicFrameLocks noGrp="1"/>
          </p:cNvGraphicFramePr>
          <p:nvPr>
            <p:ph sz="half" idx="1"/>
          </p:nvPr>
        </p:nvGraphicFramePr>
        <p:xfrm>
          <a:off x="250825" y="1428750"/>
          <a:ext cx="8569325" cy="5211774"/>
        </p:xfrm>
        <a:graphic>
          <a:graphicData uri="http://schemas.openxmlformats.org/drawingml/2006/table">
            <a:tbl>
              <a:tblPr/>
              <a:tblGrid>
                <a:gridCol w="5783263"/>
                <a:gridCol w="2786062"/>
              </a:tblGrid>
              <a:tr h="561568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Написание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реферата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4468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доклада к конференции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4468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тезисов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</a:t>
                      </a:r>
                      <a:r>
                        <a:rPr kumimoji="0" lang="en-US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публикации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4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ч.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489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НИРС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ч.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неделю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темы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565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наглядных пособий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примерно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2ч.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пособие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791" name="Picture 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80288" y="188913"/>
            <a:ext cx="1760537" cy="14541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70080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На основании рабочей программы по учебной дисциплине / профессиональному модулю преподаватель разрабатывает: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рекомендации по организации самостоятельной работы по конкретной учебной дисциплине (профессиональному модулю);</a:t>
            </a:r>
          </a:p>
          <a:p>
            <a:pPr lvl="0"/>
            <a:r>
              <a:rPr lang="ru-RU" dirty="0" smtClean="0"/>
              <a:t>рекомендации по оформлению (представлению) результатов самостоятельной работы в зависимости от её вида;</a:t>
            </a:r>
          </a:p>
          <a:p>
            <a:pPr lvl="0"/>
            <a:r>
              <a:rPr lang="ru-RU" dirty="0" smtClean="0"/>
              <a:t>информацию о целях, средствах, трудоёмкости, сроках выполнения, формах контроля самостоятельной работы;</a:t>
            </a:r>
          </a:p>
          <a:p>
            <a:pPr lvl="0"/>
            <a:r>
              <a:rPr lang="ru-RU" dirty="0" smtClean="0"/>
              <a:t>рекомендации по отбору учебной, научной, нормативной, справочной литературы (можно привести перечень рекомендованной литературы) при выполнении самостоятельной работы по конкретным темам (заданиям).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Контроль и оценка результатов самостоятельной работы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-часть процесса текущего и итогового контроля и оценки </a:t>
            </a:r>
            <a:r>
              <a:rPr lang="ru-RU" sz="3200" dirty="0" err="1" smtClean="0"/>
              <a:t>сформированности</a:t>
            </a:r>
            <a:r>
              <a:rPr lang="ru-RU" sz="3200" dirty="0" smtClean="0"/>
              <a:t> компетенций по программе профессионального модуля / учебной дисциплине, по всей основной профессиональной образовательной программе. 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70080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Контроль самостоятельной работы должен отвечать следующим требованиям: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 smtClean="0"/>
              <a:t>систематичность проведения;</a:t>
            </a:r>
          </a:p>
          <a:p>
            <a:pPr lvl="0">
              <a:buNone/>
            </a:pPr>
            <a:endParaRPr lang="ru-RU" sz="3200" dirty="0" smtClean="0"/>
          </a:p>
          <a:p>
            <a:pPr lvl="0"/>
            <a:r>
              <a:rPr lang="ru-RU" sz="3200" dirty="0" smtClean="0"/>
              <a:t>максимальная индивидуализация контроля;</a:t>
            </a:r>
          </a:p>
          <a:p>
            <a:pPr lvl="0">
              <a:buNone/>
            </a:pPr>
            <a:endParaRPr lang="ru-RU" sz="3200" dirty="0" smtClean="0"/>
          </a:p>
          <a:p>
            <a:pPr lvl="0"/>
            <a:r>
              <a:rPr lang="ru-RU" sz="3200" dirty="0" smtClean="0"/>
              <a:t>соответствие формы контроля виду задания для самостоятельной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51216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Критериями оценки результатов внеаудиторной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самостоятельной работы студента являются: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уровень освоения учебного материала;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умение использовать теоретические знания и практические умения при выполнении профессиональных задач;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уровень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общих и профессиональных компетенций.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контроля самостоятельной работы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7848872" cy="580526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200" dirty="0" smtClean="0"/>
              <a:t>Просмотр и проверка выполнения самостоятельной работы преподавателем.</a:t>
            </a:r>
          </a:p>
          <a:p>
            <a:pPr lvl="0"/>
            <a:r>
              <a:rPr lang="ru-RU" sz="3200" dirty="0" smtClean="0"/>
              <a:t>Самопроверка, взаимопроверка выполненного задания в группе.</a:t>
            </a:r>
          </a:p>
          <a:p>
            <a:pPr lvl="0"/>
            <a:r>
              <a:rPr lang="ru-RU" sz="3200" dirty="0" smtClean="0"/>
              <a:t>Обсуждение результатов выполненной работы на занятии.</a:t>
            </a:r>
          </a:p>
          <a:p>
            <a:pPr lvl="0"/>
            <a:r>
              <a:rPr lang="ru-RU" sz="3200" dirty="0" smtClean="0"/>
              <a:t>Тестирование.</a:t>
            </a:r>
          </a:p>
          <a:p>
            <a:pPr lvl="0"/>
            <a:r>
              <a:rPr lang="ru-RU" sz="3200" dirty="0" smtClean="0"/>
              <a:t>Письменный опрос.</a:t>
            </a:r>
          </a:p>
          <a:p>
            <a:pPr lvl="0"/>
            <a:r>
              <a:rPr lang="ru-RU" sz="3200" dirty="0" smtClean="0"/>
              <a:t>Устный опрос.</a:t>
            </a:r>
          </a:p>
          <a:p>
            <a:pPr lvl="0"/>
            <a:r>
              <a:rPr lang="ru-RU" sz="3200" dirty="0" smtClean="0"/>
              <a:t>Индивидуальное собеседование.</a:t>
            </a:r>
          </a:p>
          <a:p>
            <a:pPr lvl="0"/>
            <a:r>
              <a:rPr lang="ru-RU" sz="3200" dirty="0" smtClean="0"/>
              <a:t>Собеседование с группой.</a:t>
            </a:r>
          </a:p>
          <a:p>
            <a:pPr lvl="0"/>
            <a:r>
              <a:rPr lang="ru-RU" sz="3200" dirty="0" smtClean="0"/>
              <a:t>Коллоквиум.</a:t>
            </a:r>
          </a:p>
          <a:p>
            <a:pPr lvl="0"/>
            <a:r>
              <a:rPr lang="ru-RU" sz="3200" dirty="0" smtClean="0"/>
              <a:t>Отчет о проделанной работе. </a:t>
            </a:r>
          </a:p>
          <a:p>
            <a:pPr lvl="0"/>
            <a:r>
              <a:rPr lang="ru-RU" sz="3200" dirty="0" smtClean="0"/>
              <a:t>Защита рефератов или курсовой работы.</a:t>
            </a:r>
          </a:p>
          <a:p>
            <a:pPr lvl="0"/>
            <a:r>
              <a:rPr lang="ru-RU" sz="3200" dirty="0" smtClean="0"/>
              <a:t>Творческий конкурс.</a:t>
            </a:r>
          </a:p>
          <a:p>
            <a:pPr lvl="0"/>
            <a:r>
              <a:rPr lang="ru-RU" sz="3200" dirty="0" err="1" smtClean="0"/>
              <a:t>Интернет-конференции</a:t>
            </a:r>
            <a:r>
              <a:rPr lang="ru-RU" sz="3200" dirty="0" smtClean="0"/>
              <a:t>.</a:t>
            </a:r>
          </a:p>
          <a:p>
            <a:pPr lvl="0"/>
            <a:r>
              <a:rPr lang="ru-RU" sz="3200" dirty="0" smtClean="0"/>
              <a:t>Олимпиада.</a:t>
            </a:r>
          </a:p>
          <a:p>
            <a:pPr lvl="0"/>
            <a:r>
              <a:rPr lang="ru-RU" sz="3200" dirty="0" smtClean="0"/>
              <a:t>Зачет.</a:t>
            </a:r>
          </a:p>
          <a:p>
            <a:pPr lvl="0"/>
            <a:r>
              <a:rPr lang="ru-RU" sz="3200" dirty="0" smtClean="0"/>
              <a:t>Экзамен.</a:t>
            </a:r>
          </a:p>
          <a:p>
            <a:r>
              <a:rPr lang="ru-RU" sz="3200" b="1" dirty="0" smtClean="0"/>
              <a:t> 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3"/>
          <p:cNvSpPr>
            <a:spLocks noChangeArrowheads="1" noChangeShapeType="1" noTextEdit="1"/>
          </p:cNvSpPr>
          <p:nvPr/>
        </p:nvSpPr>
        <p:spPr bwMode="gray">
          <a:xfrm>
            <a:off x="900113" y="3284538"/>
            <a:ext cx="7704137" cy="20764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54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C0C0C0">
                      <a:alpha val="50000"/>
                    </a:srgbClr>
                  </a:outerShdw>
                </a:effectLst>
                <a:latin typeface="Verdana"/>
              </a:rPr>
              <a:t>Спасибо</a:t>
            </a:r>
          </a:p>
          <a:p>
            <a:pPr algn="ctr"/>
            <a:r>
              <a:rPr lang="ru-RU" sz="54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C0C0C0">
                      <a:alpha val="50000"/>
                    </a:srgbClr>
                  </a:outerShdw>
                </a:effectLst>
                <a:latin typeface="Verdana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Самостоятельная работа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7239000" cy="4682920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является одним из видов и форм организации учебно-профессиональной деятельности обучающихся, нацеленной на формирование и развитие общих и профессиональных компетенций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Целью самостоятельной работы студентов является: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499176" cy="533099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обеспечение профессиональной подготовки специалиста</a:t>
            </a:r>
          </a:p>
          <a:p>
            <a:pPr lvl="0"/>
            <a:r>
              <a:rPr lang="ru-RU" dirty="0" smtClean="0"/>
              <a:t>формирование и развитие общих компетенций, определённых в ФГОС СПО</a:t>
            </a:r>
          </a:p>
          <a:p>
            <a:pPr lvl="0"/>
            <a:r>
              <a:rPr lang="ru-RU" dirty="0" smtClean="0"/>
              <a:t>формирование и развитие профессиональных компетенций, соответствующих основным видам профессиональной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27168" cy="16288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Задачи, реализуемые  в ходе проведения самостоятельной работы студентов, в образовательной среде колледжа представляют собой: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систематизация, закрепление, углубление и расширение полученных теоретических знаний и практических умений студентов;</a:t>
            </a:r>
          </a:p>
          <a:p>
            <a:pPr lvl="0"/>
            <a:r>
              <a:rPr lang="ru-RU" dirty="0" smtClean="0"/>
              <a:t>овладение практическими навыками работы с нормативной и справочной литературой;</a:t>
            </a:r>
          </a:p>
          <a:p>
            <a:pPr lvl="0"/>
            <a:r>
              <a:rPr lang="ru-RU" dirty="0" smtClean="0"/>
              <a:t>развитие познавательных способностей и активности студентов: творческой  инициативы, самостоятельности, ответственности и организованности;</a:t>
            </a:r>
          </a:p>
          <a:p>
            <a:pPr lvl="0"/>
            <a:r>
              <a:rPr lang="ru-RU" dirty="0" smtClean="0"/>
              <a:t>формирование самостоятельности профессионального мышления: способности к профессиональному саморазвитию, самосовершенствованию и самореализации;</a:t>
            </a:r>
          </a:p>
          <a:p>
            <a:pPr lvl="0"/>
            <a:r>
              <a:rPr lang="ru-RU" dirty="0" smtClean="0"/>
              <a:t>овладение практическими навыками применения информационно-коммуникационных технологий в профессиональной деятельности;</a:t>
            </a:r>
          </a:p>
          <a:p>
            <a:pPr lvl="0"/>
            <a:r>
              <a:rPr lang="ru-RU" dirty="0" smtClean="0"/>
              <a:t>развитие исследовательских умений.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Условия организации самостоятельной работы студентов, направленной на формирование компетенций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мотивация получения знаний и формирования профессиональной компетентности;</a:t>
            </a:r>
          </a:p>
          <a:p>
            <a:pPr lvl="0"/>
            <a:r>
              <a:rPr lang="ru-RU" dirty="0" smtClean="0"/>
              <a:t>наличие и доступность всего необходимого учебно-методического, информационно-коммуникационного, справочного материала;</a:t>
            </a:r>
          </a:p>
          <a:p>
            <a:pPr lvl="0"/>
            <a:r>
              <a:rPr lang="ru-RU" dirty="0" smtClean="0"/>
              <a:t>система регулярного контроля качества выполненной самостоятельной работы;</a:t>
            </a:r>
          </a:p>
          <a:p>
            <a:pPr lvl="0"/>
            <a:r>
              <a:rPr lang="ru-RU" dirty="0" smtClean="0"/>
              <a:t>консультационная помощь преподавателя.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виды самостоятельной работы студентов, направленной на формирование компетенций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 smtClean="0"/>
              <a:t>для овладения знаниями</a:t>
            </a:r>
            <a:r>
              <a:rPr lang="ru-RU" dirty="0" smtClean="0"/>
              <a:t>: </a:t>
            </a:r>
          </a:p>
          <a:p>
            <a:pPr lvl="0"/>
            <a:r>
              <a:rPr lang="ru-RU" dirty="0" smtClean="0"/>
              <a:t>чтение текста (учебника, первоисточника, дополнительной литературы); </a:t>
            </a:r>
          </a:p>
          <a:p>
            <a:pPr lvl="0"/>
            <a:r>
              <a:rPr lang="ru-RU" dirty="0" smtClean="0"/>
              <a:t>составление плана текста; </a:t>
            </a:r>
          </a:p>
          <a:p>
            <a:pPr lvl="0"/>
            <a:r>
              <a:rPr lang="ru-RU" dirty="0" smtClean="0"/>
              <a:t>графическое изображение структуры текста; </a:t>
            </a:r>
          </a:p>
          <a:p>
            <a:pPr lvl="0"/>
            <a:r>
              <a:rPr lang="ru-RU" dirty="0" smtClean="0"/>
              <a:t>конспектирование текста; </a:t>
            </a:r>
          </a:p>
          <a:p>
            <a:pPr lvl="0"/>
            <a:r>
              <a:rPr lang="ru-RU" dirty="0" smtClean="0"/>
              <a:t>выписки из текста; </a:t>
            </a:r>
          </a:p>
          <a:p>
            <a:pPr lvl="0"/>
            <a:r>
              <a:rPr lang="ru-RU" dirty="0" smtClean="0"/>
              <a:t>работа со словарями и справочниками;</a:t>
            </a:r>
          </a:p>
          <a:p>
            <a:pPr lvl="0"/>
            <a:r>
              <a:rPr lang="ru-RU" dirty="0" smtClean="0"/>
              <a:t>ознакомление с нормативными документами;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виды самостоятельной работы студентов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7776864" cy="5112568"/>
          </a:xfrm>
        </p:spPr>
        <p:txBody>
          <a:bodyPr>
            <a:normAutofit fontScale="62500" lnSpcReduction="20000"/>
          </a:bodyPr>
          <a:lstStyle/>
          <a:p>
            <a:r>
              <a:rPr lang="ru-RU" sz="3200" u="sng" dirty="0" smtClean="0"/>
              <a:t>для закрепления и систематизации знаний</a:t>
            </a:r>
            <a:r>
              <a:rPr lang="ru-RU" sz="3200" dirty="0" smtClean="0"/>
              <a:t>: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lvl="0"/>
            <a:r>
              <a:rPr lang="ru-RU" dirty="0" smtClean="0"/>
              <a:t>работа с конспектом лекции; </a:t>
            </a:r>
          </a:p>
          <a:p>
            <a:pPr lvl="0"/>
            <a:r>
              <a:rPr lang="ru-RU" dirty="0" smtClean="0"/>
              <a:t>работа над учебным материалом (учебника, первоисточника, дополнительной литературы, аудио- и видеозаписей); </a:t>
            </a:r>
          </a:p>
          <a:p>
            <a:pPr lvl="0"/>
            <a:r>
              <a:rPr lang="ru-RU" dirty="0" smtClean="0"/>
              <a:t>составление плана и тезисов ответа; </a:t>
            </a:r>
          </a:p>
          <a:p>
            <a:pPr lvl="0"/>
            <a:r>
              <a:rPr lang="ru-RU" dirty="0" smtClean="0"/>
              <a:t>составление таблиц для систематизации учебного материала; </a:t>
            </a:r>
          </a:p>
          <a:p>
            <a:pPr lvl="0"/>
            <a:r>
              <a:rPr lang="ru-RU" dirty="0" smtClean="0"/>
              <a:t>изучение нормативных материалов; </a:t>
            </a:r>
          </a:p>
          <a:p>
            <a:pPr lvl="0"/>
            <a:r>
              <a:rPr lang="ru-RU" dirty="0" smtClean="0"/>
              <a:t>ответы на контрольные вопросы;</a:t>
            </a:r>
          </a:p>
          <a:p>
            <a:pPr lvl="0"/>
            <a:r>
              <a:rPr lang="ru-RU" dirty="0" smtClean="0"/>
              <a:t>аналитическая обработка текста (аннотирование, рецензирование); </a:t>
            </a:r>
          </a:p>
          <a:p>
            <a:pPr lvl="0"/>
            <a:r>
              <a:rPr lang="ru-RU" dirty="0" smtClean="0"/>
              <a:t>составление аннотированного каталога литературы по теме / проблеме;</a:t>
            </a:r>
          </a:p>
          <a:p>
            <a:pPr lvl="0"/>
            <a:r>
              <a:rPr lang="ru-RU" dirty="0" smtClean="0"/>
              <a:t>составление терминологического словаря по теме;</a:t>
            </a:r>
          </a:p>
          <a:p>
            <a:pPr lvl="0"/>
            <a:r>
              <a:rPr lang="ru-RU" dirty="0" smtClean="0"/>
              <a:t>составление тематического </a:t>
            </a:r>
            <a:r>
              <a:rPr lang="ru-RU" dirty="0" err="1" smtClean="0"/>
              <a:t>портфолио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составление фокусированного списка основных проблем, связанных с темой;</a:t>
            </a:r>
          </a:p>
          <a:p>
            <a:pPr lvl="0"/>
            <a:r>
              <a:rPr lang="ru-RU" dirty="0" smtClean="0"/>
              <a:t>подготовка тезисов сообщений к выступлению на семинаре, конференции; </a:t>
            </a:r>
          </a:p>
          <a:p>
            <a:pPr lvl="0"/>
            <a:r>
              <a:rPr lang="ru-RU" dirty="0" smtClean="0"/>
              <a:t>подготовка рефератов, докладов;</a:t>
            </a:r>
          </a:p>
          <a:p>
            <a:pPr lvl="0"/>
            <a:r>
              <a:rPr lang="ru-RU" dirty="0" smtClean="0"/>
              <a:t>составление библиографии, тематических кроссвордов и др.;</a:t>
            </a:r>
          </a:p>
          <a:p>
            <a:pPr lvl="0"/>
            <a:r>
              <a:rPr lang="ru-RU" dirty="0" smtClean="0"/>
              <a:t>анализ современного опыта в профессиональной сфере;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виды самостоятельной работы студентов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u="sng" dirty="0" smtClean="0"/>
              <a:t>для формирования компетенций</a:t>
            </a:r>
            <a:r>
              <a:rPr lang="ru-RU" sz="3200" dirty="0" smtClean="0"/>
              <a:t>: </a:t>
            </a:r>
          </a:p>
          <a:p>
            <a:pPr lvl="0"/>
            <a:r>
              <a:rPr lang="ru-RU" dirty="0" smtClean="0"/>
              <a:t>решение задач и упражнений по образцу; </a:t>
            </a:r>
          </a:p>
          <a:p>
            <a:pPr lvl="0"/>
            <a:r>
              <a:rPr lang="ru-RU" dirty="0" smtClean="0"/>
              <a:t>решение вариативных задач и упражнений; </a:t>
            </a:r>
          </a:p>
          <a:p>
            <a:pPr lvl="0"/>
            <a:r>
              <a:rPr lang="ru-RU" dirty="0" smtClean="0"/>
              <a:t>выполнение чертежей, схем; </a:t>
            </a:r>
          </a:p>
          <a:p>
            <a:pPr lvl="0"/>
            <a:r>
              <a:rPr lang="ru-RU" dirty="0" smtClean="0"/>
              <a:t>выполнение расчетно-графических работ; </a:t>
            </a:r>
          </a:p>
          <a:p>
            <a:pPr lvl="0"/>
            <a:r>
              <a:rPr lang="ru-RU" dirty="0" smtClean="0"/>
              <a:t>решение ситуационных производственных (профессиональных) задач; </a:t>
            </a:r>
          </a:p>
          <a:p>
            <a:pPr lvl="0"/>
            <a:r>
              <a:rPr lang="ru-RU" dirty="0" smtClean="0"/>
              <a:t>подготовка к деловым играм; </a:t>
            </a:r>
          </a:p>
          <a:p>
            <a:pPr lvl="0"/>
            <a:r>
              <a:rPr lang="ru-RU" dirty="0" smtClean="0"/>
              <a:t>проектирование и моделирование разных видов и компонентов профессиональной деятельности; </a:t>
            </a:r>
          </a:p>
          <a:p>
            <a:pPr lvl="0"/>
            <a:r>
              <a:rPr lang="ru-RU" dirty="0" smtClean="0"/>
              <a:t>ведение рефлексивного дневника и самоанализ изучения курса;</a:t>
            </a:r>
          </a:p>
          <a:p>
            <a:pPr lvl="0"/>
            <a:r>
              <a:rPr lang="ru-RU" dirty="0" smtClean="0"/>
              <a:t>анализ результатов выполненных исследований по рассматриваемым проблемам;</a:t>
            </a:r>
          </a:p>
          <a:p>
            <a:pPr lvl="0"/>
            <a:r>
              <a:rPr lang="ru-RU" dirty="0" smtClean="0"/>
              <a:t>проведение и представление мини-исследования в виде отчета по теме;</a:t>
            </a:r>
          </a:p>
          <a:p>
            <a:pPr lvl="0"/>
            <a:r>
              <a:rPr lang="ru-RU" dirty="0" smtClean="0"/>
              <a:t>подготовка курсовых и дипломных работ (проектов); </a:t>
            </a:r>
          </a:p>
          <a:p>
            <a:pPr lvl="0"/>
            <a:r>
              <a:rPr lang="ru-RU" dirty="0" smtClean="0"/>
              <a:t>экспериментально-конструкторская работа; </a:t>
            </a:r>
          </a:p>
          <a:p>
            <a:pPr lvl="0"/>
            <a:r>
              <a:rPr lang="ru-RU" dirty="0" smtClean="0"/>
              <a:t>опытно-экспериментальная работа.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В Рабочих </a:t>
            </a:r>
            <a:r>
              <a:rPr lang="ru-RU" sz="3600" dirty="0" err="1" smtClean="0"/>
              <a:t>программах,календарно-тематических</a:t>
            </a:r>
            <a:r>
              <a:rPr lang="ru-RU" sz="3600" dirty="0" smtClean="0"/>
              <a:t> планах- Формулировка начинается с </a:t>
            </a:r>
            <a:r>
              <a:rPr lang="ru-RU" sz="3600" u="sng" dirty="0" smtClean="0"/>
              <a:t>ГЛАГОЛА</a:t>
            </a:r>
          </a:p>
          <a:p>
            <a:pPr algn="ctr"/>
            <a:r>
              <a:rPr lang="ru-RU" sz="3600" dirty="0" smtClean="0"/>
              <a:t>(</a:t>
            </a:r>
            <a:r>
              <a:rPr lang="ru-RU" sz="3600" dirty="0" err="1" smtClean="0"/>
              <a:t>разработать,выписать,решить,составить,законспектировать</a:t>
            </a:r>
            <a:r>
              <a:rPr lang="ru-RU" sz="3600" smtClean="0"/>
              <a:t>,</a:t>
            </a:r>
          </a:p>
          <a:p>
            <a:pPr algn="ctr"/>
            <a:r>
              <a:rPr lang="ru-RU" sz="3600" smtClean="0"/>
              <a:t>написать </a:t>
            </a:r>
            <a:r>
              <a:rPr lang="ru-RU" sz="3600" dirty="0" smtClean="0"/>
              <a:t>и т.д.)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819</Words>
  <Application>Microsoft Office PowerPoint</Application>
  <PresentationFormat>Экран (4:3)</PresentationFormat>
  <Paragraphs>139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«Контроль за организацией и выполнением самостоятельной работы в соответствии с требованием ФГОС»</vt:lpstr>
      <vt:lpstr>Самостоятельная работа </vt:lpstr>
      <vt:lpstr>Целью самостоятельной работы студентов является: </vt:lpstr>
      <vt:lpstr>Задачи, реализуемые  в ходе проведения самостоятельной работы студентов, в образовательной среде колледжа представляют собой: </vt:lpstr>
      <vt:lpstr>Условия организации самостоятельной работы студентов, направленной на формирование компетенций</vt:lpstr>
      <vt:lpstr>виды самостоятельной работы студентов, направленной на формирование компетенций</vt:lpstr>
      <vt:lpstr>виды самостоятельной работы студентов</vt:lpstr>
      <vt:lpstr>виды самостоятельной работы студентов</vt:lpstr>
      <vt:lpstr>Слайд 9</vt:lpstr>
      <vt:lpstr>Объем времени, отведенный на внеаудиторную самостоятельную работу, находит свое отражение: </vt:lpstr>
      <vt:lpstr>Примерные нормы времени для реализации с/р</vt:lpstr>
      <vt:lpstr>Примерные нормы времени для реализации с/р</vt:lpstr>
      <vt:lpstr>Примерные нормы времени для реализации с/р</vt:lpstr>
      <vt:lpstr>На основании рабочей программы по учебной дисциплине / профессиональному модулю преподаватель разрабатывает: </vt:lpstr>
      <vt:lpstr>Контроль и оценка результатов самостоятельной работы </vt:lpstr>
      <vt:lpstr>Контроль самостоятельной работы должен отвечать следующим требованиям: </vt:lpstr>
      <vt:lpstr>Критериями оценки результатов внеаудиторной   самостоятельной работы студента являются: </vt:lpstr>
      <vt:lpstr>Формы контроля самостоятельной работы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организации самостоятельной работы студентов</dc:title>
  <cp:lastModifiedBy>методист</cp:lastModifiedBy>
  <cp:revision>20</cp:revision>
  <dcterms:modified xsi:type="dcterms:W3CDTF">2014-10-30T08:55:36Z</dcterms:modified>
</cp:coreProperties>
</file>